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3" r:id="rId3"/>
    <p:sldId id="264" r:id="rId4"/>
    <p:sldId id="279" r:id="rId5"/>
    <p:sldId id="276" r:id="rId6"/>
    <p:sldId id="280" r:id="rId7"/>
    <p:sldId id="266" r:id="rId8"/>
    <p:sldId id="268" r:id="rId9"/>
    <p:sldId id="269" r:id="rId10"/>
    <p:sldId id="270" r:id="rId11"/>
    <p:sldId id="271" r:id="rId12"/>
    <p:sldId id="272" r:id="rId1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5452-7480-450B-A12F-D491D3787316}" type="datetimeFigureOut">
              <a:rPr lang="de-CH" smtClean="0"/>
              <a:pPr/>
              <a:t>09.05.2013</a:t>
            </a:fld>
            <a:endParaRPr lang="de-CH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64BE45A-9159-4D25-A7E7-8EE578DF11DB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5452-7480-450B-A12F-D491D3787316}" type="datetimeFigureOut">
              <a:rPr lang="de-CH" smtClean="0"/>
              <a:pPr/>
              <a:t>09.05.2013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BE45A-9159-4D25-A7E7-8EE578DF11DB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364BE45A-9159-4D25-A7E7-8EE578DF11DB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5452-7480-450B-A12F-D491D3787316}" type="datetimeFigureOut">
              <a:rPr lang="de-CH" smtClean="0"/>
              <a:pPr/>
              <a:t>09.05.2013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5452-7480-450B-A12F-D491D3787316}" type="datetimeFigureOut">
              <a:rPr lang="de-CH" smtClean="0"/>
              <a:pPr/>
              <a:t>09.05.2013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364BE45A-9159-4D25-A7E7-8EE578DF11DB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5452-7480-450B-A12F-D491D3787316}" type="datetimeFigureOut">
              <a:rPr lang="de-CH" smtClean="0"/>
              <a:pPr/>
              <a:t>09.05.2013</a:t>
            </a:fld>
            <a:endParaRPr lang="de-CH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64BE45A-9159-4D25-A7E7-8EE578DF11DB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E4A5452-7480-450B-A12F-D491D3787316}" type="datetimeFigureOut">
              <a:rPr lang="de-CH" smtClean="0"/>
              <a:pPr/>
              <a:t>09.05.2013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BE45A-9159-4D25-A7E7-8EE578DF11DB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5452-7480-450B-A12F-D491D3787316}" type="datetimeFigureOut">
              <a:rPr lang="de-CH" smtClean="0"/>
              <a:pPr/>
              <a:t>09.05.2013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de-CH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364BE45A-9159-4D25-A7E7-8EE578DF11DB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5452-7480-450B-A12F-D491D3787316}" type="datetimeFigureOut">
              <a:rPr lang="de-CH" smtClean="0"/>
              <a:pPr/>
              <a:t>09.05.2013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364BE45A-9159-4D25-A7E7-8EE578DF11DB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5452-7480-450B-A12F-D491D3787316}" type="datetimeFigureOut">
              <a:rPr lang="de-CH" smtClean="0"/>
              <a:pPr/>
              <a:t>09.05.2013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64BE45A-9159-4D25-A7E7-8EE578DF11DB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64BE45A-9159-4D25-A7E7-8EE578DF11DB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5452-7480-450B-A12F-D491D3787316}" type="datetimeFigureOut">
              <a:rPr lang="de-CH" smtClean="0"/>
              <a:pPr/>
              <a:t>09.05.2013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de-CH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364BE45A-9159-4D25-A7E7-8EE578DF11DB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9E4A5452-7480-450B-A12F-D491D3787316}" type="datetimeFigureOut">
              <a:rPr lang="de-CH" smtClean="0"/>
              <a:pPr/>
              <a:t>09.05.2013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de-C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9E4A5452-7480-450B-A12F-D491D3787316}" type="datetimeFigureOut">
              <a:rPr lang="de-CH" smtClean="0"/>
              <a:pPr/>
              <a:t>09.05.2013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de-CH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64BE45A-9159-4D25-A7E7-8EE578DF11DB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youtube.com/watch?v=AQva8Ez1Tp4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 smtClean="0"/>
              <a:t>Uran in Düngemittel und Trinkwasser</a:t>
            </a:r>
            <a:endParaRPr lang="de-CH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 smtClean="0"/>
              <a:t>Wasser</a:t>
            </a:r>
            <a:endParaRPr lang="de-CH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CH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6609942" y="431629"/>
            <a:ext cx="164500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Entstanden im Rahmen des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Integrativen Projekts 2012/13 des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Geographischen Institutes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der Universit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ä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t Z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ü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rich</a:t>
            </a:r>
            <a:endParaRPr kumimoji="0" lang="de-CH" sz="18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1519" y="431630"/>
            <a:ext cx="3778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942727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CH" dirty="0" smtClean="0"/>
              <a:t>Auch in der CH ein Problem?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de-CH" dirty="0"/>
              <a:t>In der Schweiz sind die Werte der Urangehalte im Trinkwasser weniger </a:t>
            </a:r>
            <a:r>
              <a:rPr lang="de-CH" dirty="0" smtClean="0"/>
              <a:t>dramatisch</a:t>
            </a:r>
            <a:r>
              <a:rPr lang="de-CH" dirty="0"/>
              <a:t> </a:t>
            </a:r>
            <a:r>
              <a:rPr lang="de-CH" dirty="0" smtClean="0"/>
              <a:t>und </a:t>
            </a:r>
            <a:r>
              <a:rPr lang="de-CH" dirty="0"/>
              <a:t>trotzdem teilweise zu </a:t>
            </a:r>
            <a:r>
              <a:rPr lang="de-CH" dirty="0" smtClean="0"/>
              <a:t>hoch </a:t>
            </a:r>
          </a:p>
          <a:p>
            <a:pPr lvl="0"/>
            <a:r>
              <a:rPr lang="de-CH" dirty="0" smtClean="0"/>
              <a:t>V.a. </a:t>
            </a:r>
            <a:r>
              <a:rPr lang="de-CH" dirty="0"/>
              <a:t>in </a:t>
            </a:r>
            <a:r>
              <a:rPr lang="de-CH" dirty="0" smtClean="0"/>
              <a:t>Gebirgsregionen</a:t>
            </a:r>
          </a:p>
          <a:p>
            <a:pPr lvl="1"/>
            <a:r>
              <a:rPr lang="de-CH" dirty="0" smtClean="0"/>
              <a:t>Hauptursache ist die </a:t>
            </a:r>
            <a:r>
              <a:rPr lang="de-CH" dirty="0"/>
              <a:t>natürliche Auswaschung des Urans aus dem </a:t>
            </a:r>
            <a:r>
              <a:rPr lang="de-CH" dirty="0" smtClean="0"/>
              <a:t>Gestein </a:t>
            </a:r>
          </a:p>
          <a:p>
            <a:pPr lvl="0"/>
            <a:r>
              <a:rPr lang="de-CH" dirty="0" smtClean="0"/>
              <a:t>Die </a:t>
            </a:r>
            <a:r>
              <a:rPr lang="de-CH" dirty="0"/>
              <a:t>Problematik des fehlenden Grenzwertes bzw. der fehlenden Deklarationspflicht gibt es auch in der </a:t>
            </a:r>
            <a:r>
              <a:rPr lang="de-CH" dirty="0" smtClean="0"/>
              <a:t>Schweiz </a:t>
            </a:r>
          </a:p>
          <a:p>
            <a:pPr lvl="0"/>
            <a:r>
              <a:rPr lang="de-CH" dirty="0" smtClean="0"/>
              <a:t>Zudem wird Teilweise auf </a:t>
            </a:r>
            <a:r>
              <a:rPr lang="de-CH" dirty="0"/>
              <a:t>die </a:t>
            </a:r>
            <a:r>
              <a:rPr lang="de-CH" dirty="0" smtClean="0"/>
              <a:t>selben </a:t>
            </a:r>
            <a:r>
              <a:rPr lang="de-CH" dirty="0"/>
              <a:t>(Grund-) Wasserreservoirs zurückgegriffen </a:t>
            </a:r>
            <a:r>
              <a:rPr lang="de-CH" dirty="0" smtClean="0"/>
              <a:t>als in Deutschland für </a:t>
            </a:r>
            <a:r>
              <a:rPr lang="de-CH" dirty="0"/>
              <a:t>die </a:t>
            </a:r>
            <a:r>
              <a:rPr lang="de-CH" dirty="0" smtClean="0"/>
              <a:t>Trinkwasserproduktion</a:t>
            </a:r>
          </a:p>
          <a:p>
            <a:pPr lvl="1"/>
            <a:r>
              <a:rPr lang="de-CH" dirty="0" smtClean="0"/>
              <a:t> z.B. </a:t>
            </a:r>
            <a:r>
              <a:rPr lang="de-CH" dirty="0"/>
              <a:t>Bodensee (Schweiz – Süddeutschland</a:t>
            </a:r>
            <a:r>
              <a:rPr lang="de-CH" dirty="0" smtClean="0"/>
              <a:t>)</a:t>
            </a:r>
            <a:endParaRPr lang="de-CH" dirty="0"/>
          </a:p>
          <a:p>
            <a:endParaRPr lang="de-CH" dirty="0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6609942" y="431629"/>
            <a:ext cx="164500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Entstanden im Rahmen des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Integrativen Projekts 2012/13 des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Geographischen Institutes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der Universit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ä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t Z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ü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rich</a:t>
            </a:r>
            <a:endParaRPr kumimoji="0" lang="de-CH" sz="18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1519" y="431630"/>
            <a:ext cx="3778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80493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CH" dirty="0" smtClean="0"/>
              <a:t>Verschmutzungsarten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de-CH" dirty="0" smtClean="0"/>
              <a:t>Was kennt ihr für verschiedene Quellen der Wasserverschmutzung in der Schweiz?</a:t>
            </a:r>
            <a:endParaRPr lang="de-CH" dirty="0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6609942" y="431629"/>
            <a:ext cx="164500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Entstanden im Rahmen des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Integrativen Projekts 2012/13 des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Geographischen Institutes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der Universit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ä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t Z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ü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rich</a:t>
            </a:r>
            <a:endParaRPr kumimoji="0" lang="de-CH" sz="18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1519" y="431630"/>
            <a:ext cx="3778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1797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CH" dirty="0" smtClean="0"/>
              <a:t>Ziel der nächsten Lektion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de-CH" dirty="0" smtClean="0"/>
              <a:t>Gruppenarbeiten zu weiteren Quellen der Wasserverschmutzung</a:t>
            </a:r>
          </a:p>
          <a:p>
            <a:r>
              <a:rPr lang="de-CH" dirty="0" smtClean="0"/>
              <a:t>Herstellung eines Handouts</a:t>
            </a:r>
          </a:p>
          <a:p>
            <a:r>
              <a:rPr lang="de-CH" dirty="0" smtClean="0"/>
              <a:t>Erarbeitung einer kurzen Präsentation zum Thema</a:t>
            </a:r>
          </a:p>
          <a:p>
            <a:endParaRPr lang="de-CH" dirty="0" smtClean="0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6609942" y="431629"/>
            <a:ext cx="164500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Entstanden im Rahmen des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Integrativen Projekts 2012/13 des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Geographischen Institutes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der Universit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ä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t Z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ü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rich</a:t>
            </a:r>
            <a:endParaRPr kumimoji="0" lang="de-CH" sz="18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1519" y="431630"/>
            <a:ext cx="3778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1797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CH" dirty="0"/>
              <a:t>Giftiges Uran im </a:t>
            </a:r>
            <a:r>
              <a:rPr lang="de-CH" dirty="0" smtClean="0"/>
              <a:t>Düngemittel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de-CH" dirty="0" smtClean="0"/>
              <a:t>Verschiedene Arten der Wasserverschmutzung</a:t>
            </a:r>
          </a:p>
          <a:p>
            <a:r>
              <a:rPr lang="de-CH" dirty="0" smtClean="0"/>
              <a:t>Giftiges Uran im Düngermittel:</a:t>
            </a:r>
            <a:r>
              <a:rPr lang="de-CH" dirty="0"/>
              <a:t/>
            </a:r>
            <a:br>
              <a:rPr lang="de-CH" dirty="0"/>
            </a:br>
            <a:r>
              <a:rPr lang="de-CH" u="sng" dirty="0" smtClean="0">
                <a:hlinkClick r:id="rId2"/>
              </a:rPr>
              <a:t>http</a:t>
            </a:r>
            <a:r>
              <a:rPr lang="de-CH" u="sng" dirty="0">
                <a:hlinkClick r:id="rId2"/>
              </a:rPr>
              <a:t>://</a:t>
            </a:r>
            <a:r>
              <a:rPr lang="de-CH" u="sng" dirty="0" smtClean="0">
                <a:hlinkClick r:id="rId2"/>
              </a:rPr>
              <a:t>www.youtube.com/watch?v=AQva8Ez1Tp4</a:t>
            </a:r>
            <a:endParaRPr lang="de-CH" u="sng" dirty="0" smtClean="0"/>
          </a:p>
          <a:p>
            <a:r>
              <a:rPr lang="de-CH" dirty="0" smtClean="0"/>
              <a:t>Fragen auf dem Arbeitsblatt durchlesen</a:t>
            </a:r>
          </a:p>
          <a:p>
            <a:r>
              <a:rPr lang="de-CH" dirty="0" smtClean="0"/>
              <a:t>Film anschauen und Fragen auf Arbeitsblatt beantworten</a:t>
            </a:r>
            <a:endParaRPr lang="de-CH" dirty="0"/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6609942" y="431629"/>
            <a:ext cx="164500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Entstanden im Rahmen des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Integrativen Projekts 2012/13 des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Geographischen Institutes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der Universit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ä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t Z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ü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rich</a:t>
            </a:r>
            <a:endParaRPr kumimoji="0" lang="de-CH" sz="18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1519" y="431630"/>
            <a:ext cx="3778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56424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CH" dirty="0"/>
              <a:t>Giftiges Uran im </a:t>
            </a:r>
            <a:r>
              <a:rPr lang="de-CH" dirty="0" smtClean="0"/>
              <a:t>Düngemittel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de-CH" dirty="0" smtClean="0"/>
              <a:t>Welche Stoffe im Gartendünger werden im Film als giftig deklariert?</a:t>
            </a:r>
          </a:p>
          <a:p>
            <a:pPr lvl="1"/>
            <a:r>
              <a:rPr lang="de-CH" dirty="0"/>
              <a:t>Cadmium</a:t>
            </a:r>
          </a:p>
          <a:p>
            <a:pPr lvl="1"/>
            <a:r>
              <a:rPr lang="de-CH" dirty="0" smtClean="0"/>
              <a:t>Uran</a:t>
            </a:r>
          </a:p>
          <a:p>
            <a:endParaRPr lang="de-CH" dirty="0"/>
          </a:p>
          <a:p>
            <a:endParaRPr lang="de-CH" dirty="0" smtClean="0"/>
          </a:p>
          <a:p>
            <a:pPr lvl="1"/>
            <a:endParaRPr lang="de-CH" dirty="0"/>
          </a:p>
          <a:p>
            <a:endParaRPr lang="de-CH" dirty="0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6609942" y="431629"/>
            <a:ext cx="164500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Entstanden im Rahmen des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Integrativen Projekts 2012/13 des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Geographischen Institutes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der Universit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ä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t Z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ü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rich</a:t>
            </a:r>
            <a:endParaRPr kumimoji="0" lang="de-CH" sz="18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1519" y="431630"/>
            <a:ext cx="3778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77839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CH" dirty="0" smtClean="0"/>
              <a:t>Was ist Uran?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de-DE" sz="2800" dirty="0">
                <a:latin typeface="Sylfaen"/>
                <a:ea typeface="Calibri"/>
                <a:cs typeface="Times New Roman"/>
              </a:rPr>
              <a:t>R</a:t>
            </a:r>
            <a:r>
              <a:rPr lang="de-DE" sz="2800" dirty="0" smtClean="0">
                <a:latin typeface="Sylfaen"/>
                <a:ea typeface="Calibri"/>
                <a:cs typeface="Times New Roman"/>
              </a:rPr>
              <a:t>adioaktives Schwermetall</a:t>
            </a:r>
          </a:p>
          <a:p>
            <a:r>
              <a:rPr lang="de-DE" sz="2800" dirty="0" smtClean="0">
                <a:latin typeface="Sylfaen"/>
                <a:ea typeface="Calibri"/>
                <a:cs typeface="Times New Roman"/>
              </a:rPr>
              <a:t>Natürliches Vorkommen </a:t>
            </a:r>
            <a:r>
              <a:rPr lang="de-DE" sz="2800" dirty="0">
                <a:latin typeface="Sylfaen"/>
                <a:ea typeface="Calibri"/>
                <a:cs typeface="Times New Roman"/>
              </a:rPr>
              <a:t>in </a:t>
            </a:r>
            <a:r>
              <a:rPr lang="de-DE" sz="2800" dirty="0" smtClean="0">
                <a:latin typeface="Sylfaen"/>
                <a:ea typeface="Calibri"/>
                <a:cs typeface="Times New Roman"/>
              </a:rPr>
              <a:t>Gesteinen (z.B</a:t>
            </a:r>
            <a:r>
              <a:rPr lang="de-DE" sz="2800" dirty="0">
                <a:latin typeface="Sylfaen"/>
                <a:ea typeface="Calibri"/>
                <a:cs typeface="Times New Roman"/>
              </a:rPr>
              <a:t>. </a:t>
            </a:r>
            <a:r>
              <a:rPr lang="de-DE" sz="2800" dirty="0" smtClean="0">
                <a:latin typeface="Sylfaen"/>
                <a:ea typeface="Calibri"/>
                <a:cs typeface="Times New Roman"/>
              </a:rPr>
              <a:t>Granit)</a:t>
            </a:r>
          </a:p>
          <a:p>
            <a:r>
              <a:rPr lang="de-DE" sz="2800" dirty="0" smtClean="0">
                <a:latin typeface="Sylfaen"/>
                <a:ea typeface="Calibri"/>
                <a:cs typeface="Times New Roman"/>
              </a:rPr>
              <a:t>Für Düngemittelproduktion </a:t>
            </a:r>
            <a:r>
              <a:rPr lang="de-DE" sz="2800" dirty="0">
                <a:latin typeface="Sylfaen"/>
                <a:ea typeface="Calibri"/>
                <a:cs typeface="Times New Roman"/>
              </a:rPr>
              <a:t>werden Phosphathaltige Gesteine </a:t>
            </a:r>
            <a:r>
              <a:rPr lang="de-DE" sz="2800" dirty="0" smtClean="0">
                <a:latin typeface="Sylfaen"/>
                <a:ea typeface="Calibri"/>
                <a:cs typeface="Times New Roman"/>
              </a:rPr>
              <a:t>abgebaut</a:t>
            </a:r>
          </a:p>
          <a:p>
            <a:pPr lvl="1"/>
            <a:r>
              <a:rPr lang="de-DE" sz="2300" dirty="0" smtClean="0">
                <a:latin typeface="Sylfaen"/>
                <a:ea typeface="Calibri"/>
                <a:cs typeface="Times New Roman"/>
              </a:rPr>
              <a:t>Steine enthalten natürlicherweise Uran </a:t>
            </a:r>
          </a:p>
          <a:p>
            <a:r>
              <a:rPr lang="de-DE" sz="2800" dirty="0" smtClean="0">
                <a:latin typeface="Sylfaen"/>
                <a:ea typeface="Calibri"/>
                <a:cs typeface="Times New Roman"/>
              </a:rPr>
              <a:t>Keine </a:t>
            </a:r>
            <a:r>
              <a:rPr lang="de-DE" sz="2800" dirty="0">
                <a:latin typeface="Sylfaen"/>
                <a:ea typeface="Calibri"/>
                <a:cs typeface="Times New Roman"/>
              </a:rPr>
              <a:t>Grenzwerte für Uran in </a:t>
            </a:r>
            <a:r>
              <a:rPr lang="de-DE" sz="2800" dirty="0" smtClean="0">
                <a:latin typeface="Sylfaen"/>
                <a:ea typeface="Calibri"/>
                <a:cs typeface="Times New Roman"/>
              </a:rPr>
              <a:t>Düngemittel</a:t>
            </a:r>
          </a:p>
          <a:p>
            <a:pPr lvl="1"/>
            <a:r>
              <a:rPr lang="de-DE" sz="2300" dirty="0" smtClean="0">
                <a:latin typeface="Sylfaen"/>
                <a:ea typeface="Calibri"/>
                <a:cs typeface="Times New Roman"/>
              </a:rPr>
              <a:t>Hersteller </a:t>
            </a:r>
            <a:r>
              <a:rPr lang="de-DE" sz="2300" dirty="0">
                <a:latin typeface="Sylfaen"/>
                <a:ea typeface="Calibri"/>
                <a:cs typeface="Times New Roman"/>
              </a:rPr>
              <a:t>betreiben </a:t>
            </a:r>
            <a:r>
              <a:rPr lang="de-DE" sz="2300" dirty="0" smtClean="0">
                <a:latin typeface="Sylfaen"/>
                <a:ea typeface="Calibri"/>
                <a:cs typeface="Times New Roman"/>
              </a:rPr>
              <a:t>keine </a:t>
            </a:r>
            <a:r>
              <a:rPr lang="de-DE" sz="2300" dirty="0">
                <a:latin typeface="Sylfaen"/>
                <a:ea typeface="Calibri"/>
                <a:cs typeface="Times New Roman"/>
              </a:rPr>
              <a:t>unnötigen Aufwand um das „ungewollte“ Uran aus dem Dünger zu </a:t>
            </a:r>
            <a:r>
              <a:rPr lang="de-DE" sz="2300" dirty="0" smtClean="0">
                <a:latin typeface="Sylfaen"/>
                <a:ea typeface="Calibri"/>
                <a:cs typeface="Times New Roman"/>
              </a:rPr>
              <a:t>entfernen</a:t>
            </a:r>
            <a:endParaRPr lang="de-CH" dirty="0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6609942" y="431629"/>
            <a:ext cx="164500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Entstanden im Rahmen des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Integrativen Projekts 2012/13 des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Geographischen Institutes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der Universit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ä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t Z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ü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rich</a:t>
            </a:r>
            <a:endParaRPr kumimoji="0" lang="de-CH" sz="18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1519" y="431630"/>
            <a:ext cx="3778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77839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CH" dirty="0" smtClean="0"/>
              <a:t>Giftiges Uran im Düngemittel 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de-CH" dirty="0" smtClean="0"/>
              <a:t>Welche Wirkung können diese Stoffe auf den Körper haben?</a:t>
            </a:r>
          </a:p>
          <a:p>
            <a:pPr lvl="1"/>
            <a:r>
              <a:rPr lang="de-CH" dirty="0" smtClean="0"/>
              <a:t>Uran und Cadmium sind toxische Schwermetalle. Uran wird häufig mit Radioaktivität in Verbindung gebracht. Es  schädigt die Nieren  und kann Krebs auslösen.</a:t>
            </a:r>
          </a:p>
          <a:p>
            <a:endParaRPr lang="de-CH" dirty="0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6609942" y="431629"/>
            <a:ext cx="164500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Entstanden im Rahmen des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Integrativen Projekts 2012/13 des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Geographischen Institutes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der Universit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ä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t Z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ü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rich</a:t>
            </a:r>
            <a:endParaRPr kumimoji="0" lang="de-CH" sz="18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1519" y="431630"/>
            <a:ext cx="3778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CH" dirty="0"/>
              <a:t>Giftiges Uran im </a:t>
            </a:r>
            <a:r>
              <a:rPr lang="de-CH" dirty="0" smtClean="0"/>
              <a:t>Düngemittel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de-CH" dirty="0"/>
              <a:t>Gibt es eine Deklarationspflicht und/oder Grenzwert für diese Stoffe in deutschen Düngemittel</a:t>
            </a:r>
            <a:r>
              <a:rPr lang="de-CH" dirty="0" smtClean="0"/>
              <a:t>?</a:t>
            </a:r>
          </a:p>
          <a:p>
            <a:pPr lvl="1"/>
            <a:r>
              <a:rPr lang="de-CH" dirty="0" smtClean="0"/>
              <a:t>Nein. Uran ist weder </a:t>
            </a:r>
            <a:r>
              <a:rPr lang="de-CH" dirty="0"/>
              <a:t>deklarationspflichtig, noch gibt es einen Grenzwert. Einzig existiert einen (vergeblichen) Vorschlag  vom Umweltbundesamt für 50mg/kg Phosphat als Grenzwert</a:t>
            </a:r>
            <a:r>
              <a:rPr lang="de-CH" dirty="0" smtClean="0"/>
              <a:t>.</a:t>
            </a:r>
            <a:endParaRPr lang="de-CH" dirty="0"/>
          </a:p>
          <a:p>
            <a:r>
              <a:rPr lang="de-CH" dirty="0"/>
              <a:t>Hat der Hersteller einen Einfluss auf den Urangehalt seines Düngers</a:t>
            </a:r>
            <a:r>
              <a:rPr lang="de-CH" dirty="0" smtClean="0"/>
              <a:t>?</a:t>
            </a:r>
          </a:p>
          <a:p>
            <a:pPr lvl="1"/>
            <a:r>
              <a:rPr lang="de-CH" dirty="0"/>
              <a:t>Der Hersteller kann durch die Wahl seiner Phosphatquellen den Urangehalt seines </a:t>
            </a:r>
            <a:r>
              <a:rPr lang="de-CH" dirty="0" smtClean="0"/>
              <a:t>Düngermittels </a:t>
            </a:r>
            <a:r>
              <a:rPr lang="de-CH" dirty="0"/>
              <a:t>steuern. Oft ist aber Uranhaltiges Phosphat billiger, dadurch macht der Hersteller mehr Gewinn</a:t>
            </a:r>
            <a:r>
              <a:rPr lang="de-CH" dirty="0" smtClean="0"/>
              <a:t>.</a:t>
            </a:r>
            <a:endParaRPr lang="de-CH" dirty="0"/>
          </a:p>
          <a:p>
            <a:endParaRPr lang="de-CH" dirty="0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6609942" y="431629"/>
            <a:ext cx="164500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Entstanden im Rahmen des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Integrativen Projekts 2012/13 des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Geographischen Institutes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der Universit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ä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t Z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ü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rich</a:t>
            </a:r>
            <a:endParaRPr kumimoji="0" lang="de-CH" sz="18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1519" y="431630"/>
            <a:ext cx="3778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77839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CH" dirty="0"/>
              <a:t>Giftiges Uran im </a:t>
            </a:r>
            <a:r>
              <a:rPr lang="de-CH" dirty="0" smtClean="0"/>
              <a:t>Düngemittel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de-CH" dirty="0"/>
              <a:t>Wie gelangt das Uran ins Trinkwasser?</a:t>
            </a:r>
          </a:p>
          <a:p>
            <a:pPr lvl="1"/>
            <a:r>
              <a:rPr lang="de-CH" dirty="0"/>
              <a:t>Uran reichert sich grösstenteils im Oberboden an. </a:t>
            </a:r>
            <a:r>
              <a:rPr lang="de-CH" dirty="0" err="1"/>
              <a:t>Ca</a:t>
            </a:r>
            <a:r>
              <a:rPr lang="de-CH" dirty="0"/>
              <a:t> 10% davon können ins Grundwasser gespült werden. Dadurch kommt das Uran über das Grundwasser ins Trinkwasser.</a:t>
            </a:r>
          </a:p>
          <a:p>
            <a:pPr marL="274320" lvl="1" indent="0">
              <a:buNone/>
            </a:pPr>
            <a:endParaRPr lang="de-CH" dirty="0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6609942" y="431629"/>
            <a:ext cx="164500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Entstanden im Rahmen des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Integrativen Projekts 2012/13 des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Geographischen Institutes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der Universit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ä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t Z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ü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rich</a:t>
            </a:r>
            <a:endParaRPr kumimoji="0" lang="de-CH" sz="18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1519" y="431630"/>
            <a:ext cx="3778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77839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CH" dirty="0"/>
              <a:t>Was ist Uran?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de-DE" dirty="0" smtClean="0"/>
              <a:t>Düngermittel werden auf Wiesen und Äckern ausgebracht</a:t>
            </a:r>
          </a:p>
          <a:p>
            <a:pPr lvl="1"/>
            <a:r>
              <a:rPr lang="de-DE" dirty="0" smtClean="0"/>
              <a:t>Uran </a:t>
            </a:r>
            <a:r>
              <a:rPr lang="de-DE" dirty="0"/>
              <a:t>aus den </a:t>
            </a:r>
            <a:r>
              <a:rPr lang="de-DE" dirty="0" smtClean="0"/>
              <a:t>Düngemitteln gelangt </a:t>
            </a:r>
            <a:r>
              <a:rPr lang="de-DE" dirty="0"/>
              <a:t>mit der Zeit in tiefere Bodenschichten und kommt so in das </a:t>
            </a:r>
            <a:r>
              <a:rPr lang="de-DE" dirty="0" smtClean="0"/>
              <a:t>Grundwasser.</a:t>
            </a:r>
            <a:endParaRPr lang="de-CH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r="2912" b="12208"/>
          <a:stretch>
            <a:fillRect/>
          </a:stretch>
        </p:blipFill>
        <p:spPr bwMode="auto">
          <a:xfrm>
            <a:off x="683568" y="3212976"/>
            <a:ext cx="5928658" cy="2845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feld 7"/>
          <p:cNvSpPr txBox="1"/>
          <p:nvPr/>
        </p:nvSpPr>
        <p:spPr>
          <a:xfrm>
            <a:off x="683568" y="6021288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UZ = Ungesättigte Zone 		GW= Grundwasser</a:t>
            </a:r>
            <a:endParaRPr lang="de-CH" dirty="0"/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6609942" y="431629"/>
            <a:ext cx="164500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Entstanden im Rahmen des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Integrativen Projekts 2012/13 des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Geographischen Institutes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der Universit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ä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t Z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ü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rich</a:t>
            </a:r>
            <a:endParaRPr kumimoji="0" lang="de-CH" sz="18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1519" y="431630"/>
            <a:ext cx="3778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79512" y="623731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Quelle Abbildung: BUWAL (2004): Verlagerung gel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ö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ster Stoffe durch den Boden ins Grundwasser. Schriftenreihe Umwelt Nr. 349.</a:t>
            </a:r>
            <a:endParaRPr kumimoji="0" lang="de-CH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7839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CH" dirty="0" smtClean="0"/>
              <a:t>Uranentfernung aus dem </a:t>
            </a:r>
            <a:r>
              <a:rPr lang="de-CH" dirty="0" smtClean="0"/>
              <a:t>Wasser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de-DE" dirty="0"/>
              <a:t>Membranfiltertechniken </a:t>
            </a:r>
            <a:r>
              <a:rPr lang="de-DE" dirty="0" smtClean="0"/>
              <a:t>könnten </a:t>
            </a:r>
            <a:r>
              <a:rPr lang="de-DE" dirty="0"/>
              <a:t>Uran aus dem </a:t>
            </a:r>
            <a:r>
              <a:rPr lang="de-DE" dirty="0" smtClean="0"/>
              <a:t>Trinkwasser  entfernen </a:t>
            </a:r>
          </a:p>
          <a:p>
            <a:r>
              <a:rPr lang="de-DE" dirty="0" smtClean="0"/>
              <a:t>Filter </a:t>
            </a:r>
            <a:r>
              <a:rPr lang="de-DE" dirty="0"/>
              <a:t>sind jedoch relativ teuer </a:t>
            </a:r>
            <a:endParaRPr lang="de-DE" dirty="0" smtClean="0"/>
          </a:p>
          <a:p>
            <a:r>
              <a:rPr lang="de-DE" dirty="0" smtClean="0"/>
              <a:t>Es besteht kein Anreiz </a:t>
            </a:r>
            <a:r>
              <a:rPr lang="de-DE" dirty="0"/>
              <a:t>/</a:t>
            </a:r>
            <a:r>
              <a:rPr lang="de-DE" dirty="0" smtClean="0"/>
              <a:t>Zwang für die Gemeinden </a:t>
            </a:r>
            <a:r>
              <a:rPr lang="de-DE" dirty="0"/>
              <a:t>diese Filtertechnik zu verwenden </a:t>
            </a:r>
            <a:endParaRPr lang="de-DE" dirty="0" smtClean="0"/>
          </a:p>
          <a:p>
            <a:pPr lvl="1"/>
            <a:r>
              <a:rPr lang="de-DE" dirty="0" smtClean="0"/>
              <a:t>fehlender Grenzwerte</a:t>
            </a:r>
          </a:p>
          <a:p>
            <a:r>
              <a:rPr lang="de-DE" dirty="0"/>
              <a:t>Oft wird dem Wasser mit zu hohem Urangehalt </a:t>
            </a:r>
            <a:r>
              <a:rPr lang="de-DE" dirty="0" smtClean="0"/>
              <a:t>Wasser </a:t>
            </a:r>
            <a:r>
              <a:rPr lang="de-DE" dirty="0"/>
              <a:t>mit geringeren Gehalten </a:t>
            </a:r>
            <a:r>
              <a:rPr lang="de-DE" dirty="0" smtClean="0"/>
              <a:t>beigemischt</a:t>
            </a:r>
          </a:p>
          <a:p>
            <a:pPr lvl="1"/>
            <a:r>
              <a:rPr lang="de-DE" dirty="0" smtClean="0"/>
              <a:t>Verdünnung </a:t>
            </a:r>
            <a:r>
              <a:rPr lang="de-DE" dirty="0"/>
              <a:t>des </a:t>
            </a:r>
            <a:r>
              <a:rPr lang="de-DE" dirty="0" smtClean="0"/>
              <a:t>Urangehaltes</a:t>
            </a:r>
            <a:endParaRPr lang="de-CH" dirty="0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6609942" y="431629"/>
            <a:ext cx="164500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Entstanden im Rahmen des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Integrativen Projekts 2012/13 des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Geographischen Institutes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der Universit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ä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t Z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ü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rich</a:t>
            </a:r>
            <a:endParaRPr kumimoji="0" lang="de-CH" sz="18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1519" y="431630"/>
            <a:ext cx="3778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80493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0</TotalTime>
  <Words>507</Words>
  <Application>Microsoft Office PowerPoint</Application>
  <PresentationFormat>Bildschirmpräsentation (4:3)</PresentationFormat>
  <Paragraphs>68</Paragraphs>
  <Slides>12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3" baseType="lpstr">
      <vt:lpstr>Civic</vt:lpstr>
      <vt:lpstr>Wasser</vt:lpstr>
      <vt:lpstr>Giftiges Uran im Düngemittel</vt:lpstr>
      <vt:lpstr>Giftiges Uran im Düngemittel</vt:lpstr>
      <vt:lpstr>Was ist Uran?</vt:lpstr>
      <vt:lpstr>Giftiges Uran im Düngemittel </vt:lpstr>
      <vt:lpstr>Giftiges Uran im Düngemittel</vt:lpstr>
      <vt:lpstr>Giftiges Uran im Düngemittel</vt:lpstr>
      <vt:lpstr>Was ist Uran?</vt:lpstr>
      <vt:lpstr>Uranentfernung aus dem Wasser</vt:lpstr>
      <vt:lpstr>Auch in der CH ein Problem?</vt:lpstr>
      <vt:lpstr>Verschmutzungsarten</vt:lpstr>
      <vt:lpstr>Ziel der nächsten Lektion</vt:lpstr>
    </vt:vector>
  </TitlesOfParts>
  <Company>ETH Zuerich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Wasser</dc:title>
  <dc:creator>Polich  Pascale</dc:creator>
  <cp:lastModifiedBy>Stoll</cp:lastModifiedBy>
  <cp:revision>14</cp:revision>
  <dcterms:created xsi:type="dcterms:W3CDTF">2013-03-20T14:42:01Z</dcterms:created>
  <dcterms:modified xsi:type="dcterms:W3CDTF">2013-05-09T18:37:54Z</dcterms:modified>
</cp:coreProperties>
</file>